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2" r:id="rId1"/>
  </p:sldMasterIdLst>
  <p:notesMasterIdLst>
    <p:notesMasterId r:id="rId3"/>
  </p:notesMasterIdLst>
  <p:handoutMasterIdLst>
    <p:handoutMasterId r:id="rId4"/>
  </p:handoutMasterIdLst>
  <p:sldIdLst>
    <p:sldId id="996" r:id="rId2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100"/>
    <a:srgbClr val="990000"/>
    <a:srgbClr val="FFCC00"/>
    <a:srgbClr val="F5BD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2029" autoAdjust="0"/>
  </p:normalViewPr>
  <p:slideViewPr>
    <p:cSldViewPr snapToGrid="0">
      <p:cViewPr varScale="1">
        <p:scale>
          <a:sx n="79" d="100"/>
          <a:sy n="79" d="100"/>
        </p:scale>
        <p:origin x="94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-2586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0069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E3D65A4-ADD0-4065-86DD-5F4044C8697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38" tIns="48319" rIns="96638" bIns="48319" numCol="1" anchor="t" anchorCtr="0" compatLnSpc="1">
            <a:prstTxWarp prst="textNoShape">
              <a:avLst/>
            </a:prstTxWarp>
          </a:bodyPr>
          <a:lstStyle>
            <a:lvl1pPr defTabSz="964912" eaLnBrk="0" hangingPunct="0">
              <a:defRPr sz="1300">
                <a:latin typeface="Times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71376846-3266-4B95-9974-70166E33E94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38" tIns="48319" rIns="96638" bIns="48319" numCol="1" anchor="t" anchorCtr="0" compatLnSpc="1">
            <a:prstTxWarp prst="textNoShape">
              <a:avLst/>
            </a:prstTxWarp>
          </a:bodyPr>
          <a:lstStyle>
            <a:lvl1pPr algn="r" defTabSz="964912" eaLnBrk="0" hangingPunct="0">
              <a:defRPr sz="1300">
                <a:latin typeface="Times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C5540E5F-B13C-4BA2-B889-FBAA36B886D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2475"/>
            <a:ext cx="5365750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38" tIns="48319" rIns="96638" bIns="483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8E376BEA-9C89-4323-8E06-38C78CF9715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38" tIns="48319" rIns="96638" bIns="48319" numCol="1" anchor="b" anchorCtr="0" compatLnSpc="1">
            <a:prstTxWarp prst="textNoShape">
              <a:avLst/>
            </a:prstTxWarp>
          </a:bodyPr>
          <a:lstStyle>
            <a:lvl1pPr defTabSz="964912" eaLnBrk="0" hangingPunct="0">
              <a:defRPr sz="1300">
                <a:latin typeface="Times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DEC559D9-EF2B-42EF-93DA-34749DB6B8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1775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38" tIns="48319" rIns="96638" bIns="48319" numCol="1" anchor="b" anchorCtr="0" compatLnSpc="1">
            <a:prstTxWarp prst="textNoShape">
              <a:avLst/>
            </a:prstTxWarp>
          </a:bodyPr>
          <a:lstStyle>
            <a:lvl1pPr algn="r" defTabSz="963613">
              <a:defRPr sz="1300"/>
            </a:lvl1pPr>
          </a:lstStyle>
          <a:p>
            <a:fld id="{B054671F-B9CE-48ED-8B9D-56CB1E5CA672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8" name="Slide Image Placeholder 7">
            <a:extLst>
              <a:ext uri="{FF2B5EF4-FFF2-40B4-BE49-F238E27FC236}">
                <a16:creationId xmlns:a16="http://schemas.microsoft.com/office/drawing/2014/main" id="{C4DF0930-D222-4CF6-9571-198C668D877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255713" y="719138"/>
            <a:ext cx="4803775" cy="3602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71" tIns="46986" rIns="93971" bIns="46986" rtlCol="0" anchor="ctr"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282029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>
            <a:extLst>
              <a:ext uri="{FF2B5EF4-FFF2-40B4-BE49-F238E27FC236}">
                <a16:creationId xmlns:a16="http://schemas.microsoft.com/office/drawing/2014/main" id="{97898990-381D-498E-860B-82BDC94145A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>
            <a:extLst>
              <a:ext uri="{FF2B5EF4-FFF2-40B4-BE49-F238E27FC236}">
                <a16:creationId xmlns:a16="http://schemas.microsoft.com/office/drawing/2014/main" id="{3398F36B-3003-48C0-A0A0-9CB7AE54F7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55300" name="Slide Number Placeholder 3">
            <a:extLst>
              <a:ext uri="{FF2B5EF4-FFF2-40B4-BE49-F238E27FC236}">
                <a16:creationId xmlns:a16="http://schemas.microsoft.com/office/drawing/2014/main" id="{3402D5DE-2DDC-4E38-BB14-080C3988DA9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r" defTabSz="9302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AD1D9E8-16DD-4F27-A9E4-28EBE88C4BD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panose="02020603050405020304" pitchFamily="18" charset="0"/>
                <a:ea typeface="+mn-ea"/>
                <a:cs typeface="Arial" pitchFamily="34" charset="0"/>
              </a:rPr>
              <a:pPr marL="0" marR="0" lvl="0" indent="0" algn="r" defTabSz="9302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panose="02020603050405020304" pitchFamily="18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496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2223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8780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charset="0"/>
          <a:ea typeface="MS PGothic" panose="020B0600070205080204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5" name="Content Placeholder 4">
            <a:extLst>
              <a:ext uri="{FF2B5EF4-FFF2-40B4-BE49-F238E27FC236}">
                <a16:creationId xmlns:a16="http://schemas.microsoft.com/office/drawing/2014/main" id="{893EBAC0-393E-4A85-92EC-3A70D011DA44}"/>
              </a:ext>
            </a:extLst>
          </p:cNvPr>
          <p:cNvPicPr>
            <a:picLocks noGrp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7976" y="1382714"/>
            <a:ext cx="8048047" cy="4787177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EBDC8D5-D654-47E3-BD52-E62350C62978}"/>
              </a:ext>
            </a:extLst>
          </p:cNvPr>
          <p:cNvCxnSpPr>
            <a:cxnSpLocks/>
          </p:cNvCxnSpPr>
          <p:nvPr/>
        </p:nvCxnSpPr>
        <p:spPr>
          <a:xfrm flipH="1">
            <a:off x="895928" y="1870364"/>
            <a:ext cx="3186545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520FA10-3296-4299-9BCB-52992948C355}"/>
              </a:ext>
            </a:extLst>
          </p:cNvPr>
          <p:cNvCxnSpPr>
            <a:cxnSpLocks/>
          </p:cNvCxnSpPr>
          <p:nvPr/>
        </p:nvCxnSpPr>
        <p:spPr>
          <a:xfrm flipV="1">
            <a:off x="3943928" y="1870364"/>
            <a:ext cx="0" cy="3523673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D410337-2E7D-42D6-9481-B56036D4A3C4}"/>
              </a:ext>
            </a:extLst>
          </p:cNvPr>
          <p:cNvCxnSpPr>
            <a:cxnSpLocks/>
          </p:cNvCxnSpPr>
          <p:nvPr/>
        </p:nvCxnSpPr>
        <p:spPr>
          <a:xfrm flipV="1">
            <a:off x="7573818" y="1667164"/>
            <a:ext cx="0" cy="3726873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9F3414F-905D-4776-8588-F9D4489632B8}"/>
              </a:ext>
            </a:extLst>
          </p:cNvPr>
          <p:cNvCxnSpPr/>
          <p:nvPr/>
        </p:nvCxnSpPr>
        <p:spPr>
          <a:xfrm>
            <a:off x="3943928" y="5224760"/>
            <a:ext cx="3629890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2AAB1FC-D6D4-4631-B58C-52324BDE5F21}"/>
              </a:ext>
            </a:extLst>
          </p:cNvPr>
          <p:cNvSpPr txBox="1"/>
          <p:nvPr/>
        </p:nvSpPr>
        <p:spPr>
          <a:xfrm>
            <a:off x="4979997" y="5055483"/>
            <a:ext cx="1787669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itchFamily="34" charset="0"/>
              </a:rPr>
              <a:t>Large Cost Increase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D5E399F-9431-43B8-ACF9-1B9F98405B5A}"/>
              </a:ext>
            </a:extLst>
          </p:cNvPr>
          <p:cNvSpPr txBox="1"/>
          <p:nvPr/>
        </p:nvSpPr>
        <p:spPr>
          <a:xfrm>
            <a:off x="1068397" y="1624143"/>
            <a:ext cx="2428870" cy="246221"/>
          </a:xfrm>
          <a:prstGeom prst="rect">
            <a:avLst/>
          </a:prstGeom>
          <a:solidFill>
            <a:schemeClr val="bg1"/>
          </a:solidFill>
        </p:spPr>
        <p:txBody>
          <a:bodyPr wrap="none" tIns="0" bIns="0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itchFamily="34" charset="0"/>
              </a:rPr>
              <a:t>Small Increase in Resilience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5A128A2-501E-4F74-92B6-90EE72C1A0EB}"/>
              </a:ext>
            </a:extLst>
          </p:cNvPr>
          <p:cNvCxnSpPr>
            <a:cxnSpLocks/>
          </p:cNvCxnSpPr>
          <p:nvPr/>
        </p:nvCxnSpPr>
        <p:spPr>
          <a:xfrm>
            <a:off x="1045845" y="1617345"/>
            <a:ext cx="3695" cy="253019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1432DB5-3BA8-4190-914D-F50124536357}"/>
              </a:ext>
            </a:extLst>
          </p:cNvPr>
          <p:cNvCxnSpPr>
            <a:cxnSpLocks/>
          </p:cNvCxnSpPr>
          <p:nvPr/>
        </p:nvCxnSpPr>
        <p:spPr>
          <a:xfrm flipH="1" flipV="1">
            <a:off x="1319443" y="4922520"/>
            <a:ext cx="13451" cy="471517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DAA0082-D371-4C1B-8FAD-BAE33E251F97}"/>
              </a:ext>
            </a:extLst>
          </p:cNvPr>
          <p:cNvCxnSpPr>
            <a:cxnSpLocks/>
          </p:cNvCxnSpPr>
          <p:nvPr/>
        </p:nvCxnSpPr>
        <p:spPr>
          <a:xfrm flipV="1">
            <a:off x="1611744" y="4147127"/>
            <a:ext cx="0" cy="1246911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D800410-A18C-48A7-A275-C7A840584161}"/>
              </a:ext>
            </a:extLst>
          </p:cNvPr>
          <p:cNvCxnSpPr>
            <a:cxnSpLocks/>
          </p:cNvCxnSpPr>
          <p:nvPr/>
        </p:nvCxnSpPr>
        <p:spPr>
          <a:xfrm>
            <a:off x="1326168" y="5224760"/>
            <a:ext cx="285576" cy="0"/>
          </a:xfrm>
          <a:prstGeom prst="straightConnector1">
            <a:avLst/>
          </a:prstGeom>
          <a:ln>
            <a:solidFill>
              <a:srgbClr val="008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B32860BD-BF8A-4026-81DD-1C7506B44813}"/>
              </a:ext>
            </a:extLst>
          </p:cNvPr>
          <p:cNvSpPr txBox="1"/>
          <p:nvPr/>
        </p:nvSpPr>
        <p:spPr>
          <a:xfrm>
            <a:off x="1637163" y="5110746"/>
            <a:ext cx="1778051" cy="246221"/>
          </a:xfrm>
          <a:prstGeom prst="rect">
            <a:avLst/>
          </a:prstGeom>
          <a:solidFill>
            <a:schemeClr val="bg1"/>
          </a:solidFill>
        </p:spPr>
        <p:txBody>
          <a:bodyPr wrap="none" tIns="0" bIns="0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itchFamily="34" charset="0"/>
              </a:rPr>
              <a:t>Small Cost Increase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F0D1CCA-D763-44D9-A64F-98C9D4AF8E16}"/>
              </a:ext>
            </a:extLst>
          </p:cNvPr>
          <p:cNvCxnSpPr>
            <a:cxnSpLocks/>
          </p:cNvCxnSpPr>
          <p:nvPr/>
        </p:nvCxnSpPr>
        <p:spPr>
          <a:xfrm flipH="1">
            <a:off x="895929" y="4147127"/>
            <a:ext cx="715815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81C21C7F-EE8E-4BE9-A219-BB8814B2285D}"/>
              </a:ext>
            </a:extLst>
          </p:cNvPr>
          <p:cNvCxnSpPr>
            <a:cxnSpLocks/>
          </p:cNvCxnSpPr>
          <p:nvPr/>
        </p:nvCxnSpPr>
        <p:spPr>
          <a:xfrm flipH="1">
            <a:off x="887231" y="4966277"/>
            <a:ext cx="432212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65773697-51FC-45E3-872A-AB9DFB86FBB6}"/>
              </a:ext>
            </a:extLst>
          </p:cNvPr>
          <p:cNvCxnSpPr>
            <a:cxnSpLocks/>
          </p:cNvCxnSpPr>
          <p:nvPr/>
        </p:nvCxnSpPr>
        <p:spPr>
          <a:xfrm>
            <a:off x="1068397" y="4153102"/>
            <a:ext cx="0" cy="813175"/>
          </a:xfrm>
          <a:prstGeom prst="straightConnector1">
            <a:avLst/>
          </a:prstGeom>
          <a:ln>
            <a:solidFill>
              <a:srgbClr val="008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A586238C-366B-4BF8-836A-87F30B169A06}"/>
              </a:ext>
            </a:extLst>
          </p:cNvPr>
          <p:cNvSpPr txBox="1"/>
          <p:nvPr/>
        </p:nvSpPr>
        <p:spPr>
          <a:xfrm>
            <a:off x="1689435" y="4361334"/>
            <a:ext cx="1183016" cy="492443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itchFamily="34" charset="0"/>
              </a:rPr>
              <a:t>Large Increase</a:t>
            </a:r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itchFamily="34" charset="0"/>
              </a:rPr>
            </a:b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itchFamily="34" charset="0"/>
              </a:rPr>
              <a:t>in Resilience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15606E9-F40F-4852-A8AB-A77CD77FF33D}"/>
              </a:ext>
            </a:extLst>
          </p:cNvPr>
          <p:cNvSpPr/>
          <p:nvPr/>
        </p:nvSpPr>
        <p:spPr>
          <a:xfrm>
            <a:off x="4227249" y="3338089"/>
            <a:ext cx="2783149" cy="4189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6736069-661D-46CA-A8EB-1BF8D87FFD4F}"/>
              </a:ext>
            </a:extLst>
          </p:cNvPr>
          <p:cNvCxnSpPr>
            <a:cxnSpLocks/>
          </p:cNvCxnSpPr>
          <p:nvPr/>
        </p:nvCxnSpPr>
        <p:spPr>
          <a:xfrm flipH="1" flipV="1">
            <a:off x="895928" y="1617345"/>
            <a:ext cx="6677891" cy="6798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90CD262E-53A7-43BC-95D4-7977297E1DCF}"/>
              </a:ext>
            </a:extLst>
          </p:cNvPr>
          <p:cNvSpPr txBox="1"/>
          <p:nvPr/>
        </p:nvSpPr>
        <p:spPr>
          <a:xfrm>
            <a:off x="4213209" y="2926080"/>
            <a:ext cx="32361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Arial Narrow" panose="020B0606020202030204" pitchFamily="34" charset="0"/>
              </a:rPr>
              <a:t>Beyond point of diminishing returns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D98887-A694-4F0F-BF83-2561B55FFF96}"/>
              </a:ext>
            </a:extLst>
          </p:cNvPr>
          <p:cNvSpPr txBox="1"/>
          <p:nvPr/>
        </p:nvSpPr>
        <p:spPr>
          <a:xfrm>
            <a:off x="4070281" y="5391385"/>
            <a:ext cx="14438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</a:rPr>
              <a:t>Cost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F250B2-F198-47D8-9A6A-CE758898EED4}"/>
              </a:ext>
            </a:extLst>
          </p:cNvPr>
          <p:cNvSpPr/>
          <p:nvPr/>
        </p:nvSpPr>
        <p:spPr>
          <a:xfrm>
            <a:off x="4234873" y="5828666"/>
            <a:ext cx="1279287" cy="3839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6EFB8270-4109-4134-8D75-1D91E93228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231" y="5847896"/>
            <a:ext cx="766876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Modified from Source: </a:t>
            </a: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itchFamily="34" charset="0"/>
              </a:rPr>
              <a:t>Marilee J. Wheaton “Resiliency and Affordability Attributes in a System Integration Tradespace”</a:t>
            </a:r>
            <a:b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itchFamily="34" charset="0"/>
              </a:rPr>
            </a:br>
            <a:r>
              <a:rPr kumimoji="0" lang="it-IT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itchFamily="34" charset="0"/>
              </a:rPr>
              <a:t>AIAA Space 2015 Pasadena, CA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13D3D3-A167-4EAD-8BB5-11266B492BE1}"/>
              </a:ext>
            </a:extLst>
          </p:cNvPr>
          <p:cNvSpPr txBox="1"/>
          <p:nvPr/>
        </p:nvSpPr>
        <p:spPr>
          <a:xfrm rot="16200000">
            <a:off x="-1469397" y="3310087"/>
            <a:ext cx="428277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Arial" panose="020B0604020202020204" pitchFamily="34" charset="0"/>
              </a:rPr>
              <a:t>Resilience in Technical Attribute X</a:t>
            </a:r>
          </a:p>
        </p:txBody>
      </p:sp>
    </p:spTree>
    <p:extLst>
      <p:ext uri="{BB962C8B-B14F-4D97-AF65-F5344CB8AC3E}">
        <p14:creationId xmlns:p14="http://schemas.microsoft.com/office/powerpoint/2010/main" val="2777832531"/>
      </p:ext>
    </p:extLst>
  </p:cSld>
  <p:clrMapOvr>
    <a:masterClrMapping/>
  </p:clrMapOvr>
</p:sld>
</file>

<file path=ppt/theme/theme1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7753</TotalTime>
  <Words>53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Tahoma</vt:lpstr>
      <vt:lpstr>Times</vt:lpstr>
      <vt:lpstr>3_Default Design</vt:lpstr>
      <vt:lpstr>PowerPoint Presentation</vt:lpstr>
    </vt:vector>
  </TitlesOfParts>
  <Company>Praxis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Ken Cureton</cp:lastModifiedBy>
  <cp:revision>888</cp:revision>
  <cp:lastPrinted>2015-03-24T23:40:34Z</cp:lastPrinted>
  <dcterms:created xsi:type="dcterms:W3CDTF">2004-10-06T22:54:37Z</dcterms:created>
  <dcterms:modified xsi:type="dcterms:W3CDTF">2021-03-27T19:00:39Z</dcterms:modified>
</cp:coreProperties>
</file>