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295400" y="440826"/>
            <a:ext cx="6172200" cy="5646358"/>
            <a:chOff x="1295400" y="440826"/>
            <a:chExt cx="6172200" cy="5646358"/>
          </a:xfrm>
        </p:grpSpPr>
        <p:sp>
          <p:nvSpPr>
            <p:cNvPr id="4" name="Rounded Rectangle 3"/>
            <p:cNvSpPr/>
            <p:nvPr/>
          </p:nvSpPr>
          <p:spPr>
            <a:xfrm>
              <a:off x="1295400" y="457200"/>
              <a:ext cx="2286000" cy="914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Product Team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2833254" y="3505200"/>
              <a:ext cx="3160726" cy="990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Calculate adaptability metric for each design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51095" y="5004640"/>
              <a:ext cx="2286000" cy="10825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Factor in adaptability value in decision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181600" y="440826"/>
              <a:ext cx="2286000" cy="914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Management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962400" y="990600"/>
              <a:ext cx="838200" cy="0"/>
            </a:xfrm>
            <a:prstGeom prst="line">
              <a:avLst/>
            </a:prstGeom>
            <a:ln w="762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2801137" y="1981200"/>
              <a:ext cx="3160726" cy="990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Different designs developed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2971800" y="1371600"/>
              <a:ext cx="558590" cy="6096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>
              <a:off x="5029200" y="1371600"/>
              <a:ext cx="1066800" cy="62534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381500" y="4495800"/>
              <a:ext cx="0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4419600" y="2971800"/>
              <a:ext cx="0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2667000" y="62484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recreated for </a:t>
            </a:r>
            <a:r>
              <a:rPr lang="en-US"/>
              <a:t>SEBoK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23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14400" y="1421350"/>
            <a:ext cx="7106594" cy="2948499"/>
            <a:chOff x="685800" y="480501"/>
            <a:chExt cx="7106594" cy="2948499"/>
          </a:xfrm>
        </p:grpSpPr>
        <p:sp>
          <p:nvSpPr>
            <p:cNvPr id="10" name="Flowchart: Terminator 9"/>
            <p:cNvSpPr/>
            <p:nvPr/>
          </p:nvSpPr>
          <p:spPr>
            <a:xfrm>
              <a:off x="685800" y="2274367"/>
              <a:ext cx="1066800" cy="685800"/>
            </a:xfrm>
            <a:prstGeom prst="flowChartTerminator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Inlet</a:t>
              </a:r>
            </a:p>
          </p:txBody>
        </p:sp>
        <p:sp>
          <p:nvSpPr>
            <p:cNvPr id="11" name="Hexagon 10"/>
            <p:cNvSpPr/>
            <p:nvPr/>
          </p:nvSpPr>
          <p:spPr>
            <a:xfrm>
              <a:off x="2308198" y="480501"/>
              <a:ext cx="1118125" cy="961002"/>
            </a:xfrm>
            <a:prstGeom prst="hexagon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Fan</a:t>
              </a:r>
            </a:p>
            <a:p>
              <a:pPr algn="ctr"/>
              <a:r>
                <a:rPr lang="en-US" sz="1600" dirty="0"/>
                <a:t>Nozzle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2184925" y="2016947"/>
              <a:ext cx="1295400" cy="12954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MultiFan</a:t>
              </a:r>
              <a:endParaRPr lang="en-US" sz="1600" dirty="0"/>
            </a:p>
            <a:p>
              <a:pPr algn="ctr"/>
              <a:r>
                <a:rPr lang="en-US" sz="1600" dirty="0"/>
                <a:t>(DTC)</a:t>
              </a:r>
            </a:p>
          </p:txBody>
        </p:sp>
        <p:cxnSp>
          <p:nvCxnSpPr>
            <p:cNvPr id="3" name="Straight Connector 2"/>
            <p:cNvCxnSpPr>
              <a:stCxn id="10" idx="3"/>
            </p:cNvCxnSpPr>
            <p:nvPr/>
          </p:nvCxnSpPr>
          <p:spPr>
            <a:xfrm>
              <a:off x="1752600" y="2617267"/>
              <a:ext cx="457200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858601" y="1474267"/>
              <a:ext cx="0" cy="54268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480325" y="2895600"/>
              <a:ext cx="457200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505200" y="2514600"/>
              <a:ext cx="457200" cy="0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6" name="Hexagon 15"/>
            <p:cNvSpPr/>
            <p:nvPr/>
          </p:nvSpPr>
          <p:spPr>
            <a:xfrm>
              <a:off x="6674269" y="609600"/>
              <a:ext cx="1118125" cy="961002"/>
            </a:xfrm>
            <a:prstGeom prst="hexagon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Core</a:t>
              </a:r>
            </a:p>
            <a:p>
              <a:pPr algn="ctr"/>
              <a:r>
                <a:rPr lang="en-US" sz="1600" dirty="0"/>
                <a:t>Nozzle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6400800" y="2743200"/>
              <a:ext cx="838200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239000" y="1570602"/>
              <a:ext cx="0" cy="1181878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Oval 1"/>
            <p:cNvSpPr/>
            <p:nvPr/>
          </p:nvSpPr>
          <p:spPr>
            <a:xfrm>
              <a:off x="3937525" y="1981200"/>
              <a:ext cx="2463275" cy="1447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Core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667000" y="51816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Architecture 3: recreated for </a:t>
            </a:r>
            <a:r>
              <a:rPr lang="en-US" dirty="0" err="1"/>
              <a:t>SEBoK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578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480501"/>
            <a:ext cx="7106594" cy="4452181"/>
            <a:chOff x="685800" y="480501"/>
            <a:chExt cx="7106594" cy="4452181"/>
          </a:xfrm>
        </p:grpSpPr>
        <p:sp>
          <p:nvSpPr>
            <p:cNvPr id="10" name="Flowchart: Terminator 9"/>
            <p:cNvSpPr/>
            <p:nvPr/>
          </p:nvSpPr>
          <p:spPr>
            <a:xfrm>
              <a:off x="685800" y="2274367"/>
              <a:ext cx="1066800" cy="685800"/>
            </a:xfrm>
            <a:prstGeom prst="flowChartTerminator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Inlet</a:t>
              </a:r>
            </a:p>
          </p:txBody>
        </p:sp>
        <p:sp>
          <p:nvSpPr>
            <p:cNvPr id="11" name="Hexagon 10"/>
            <p:cNvSpPr/>
            <p:nvPr/>
          </p:nvSpPr>
          <p:spPr>
            <a:xfrm>
              <a:off x="2308198" y="480501"/>
              <a:ext cx="1118125" cy="961002"/>
            </a:xfrm>
            <a:prstGeom prst="hexagon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Fan</a:t>
              </a:r>
            </a:p>
            <a:p>
              <a:pPr algn="ctr"/>
              <a:r>
                <a:rPr lang="en-US" sz="1600" dirty="0"/>
                <a:t>Nozzle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2184925" y="2016947"/>
              <a:ext cx="1295400" cy="12954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/>
                <a:t>SingleFan</a:t>
              </a:r>
              <a:endParaRPr lang="en-US" sz="1400" dirty="0"/>
            </a:p>
            <a:p>
              <a:pPr algn="ctr"/>
              <a:r>
                <a:rPr lang="en-US" sz="1400" dirty="0"/>
                <a:t>(</a:t>
              </a:r>
              <a:r>
                <a:rPr lang="en-US" sz="1400" dirty="0" err="1"/>
                <a:t>nDTC</a:t>
              </a:r>
              <a:r>
                <a:rPr lang="en-US" sz="1400" dirty="0"/>
                <a:t>)</a:t>
              </a:r>
            </a:p>
          </p:txBody>
        </p:sp>
        <p:cxnSp>
          <p:nvCxnSpPr>
            <p:cNvPr id="3" name="Straight Connector 2"/>
            <p:cNvCxnSpPr>
              <a:stCxn id="10" idx="3"/>
            </p:cNvCxnSpPr>
            <p:nvPr/>
          </p:nvCxnSpPr>
          <p:spPr>
            <a:xfrm>
              <a:off x="1752600" y="2617267"/>
              <a:ext cx="457200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858601" y="1474267"/>
              <a:ext cx="0" cy="54268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505200" y="2667000"/>
              <a:ext cx="457200" cy="0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6" name="Hexagon 15"/>
            <p:cNvSpPr/>
            <p:nvPr/>
          </p:nvSpPr>
          <p:spPr>
            <a:xfrm>
              <a:off x="6674269" y="609600"/>
              <a:ext cx="1118125" cy="961002"/>
            </a:xfrm>
            <a:prstGeom prst="hexagon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Core</a:t>
              </a:r>
            </a:p>
            <a:p>
              <a:pPr algn="ctr"/>
              <a:r>
                <a:rPr lang="en-US" sz="1600" dirty="0"/>
                <a:t>Nozzle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6400800" y="2743200"/>
              <a:ext cx="838200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239000" y="1570602"/>
              <a:ext cx="0" cy="1181878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3937525" y="1981200"/>
              <a:ext cx="2463275" cy="1447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Core</a:t>
              </a:r>
            </a:p>
          </p:txBody>
        </p:sp>
        <p:sp>
          <p:nvSpPr>
            <p:cNvPr id="20" name="Hexagon 19"/>
            <p:cNvSpPr/>
            <p:nvPr/>
          </p:nvSpPr>
          <p:spPr>
            <a:xfrm>
              <a:off x="4643631" y="3971680"/>
              <a:ext cx="1118125" cy="961002"/>
            </a:xfrm>
            <a:prstGeom prst="hexagon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Core</a:t>
              </a:r>
            </a:p>
            <a:p>
              <a:pPr algn="ctr"/>
              <a:r>
                <a:rPr lang="en-US" sz="1400" dirty="0"/>
                <a:t>Diffuser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5202694" y="3429000"/>
              <a:ext cx="0" cy="54268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2667000" y="51816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Architecture 6: recreated for </a:t>
            </a:r>
            <a:r>
              <a:rPr lang="en-US" dirty="0" err="1"/>
              <a:t>SEBoK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9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815529" y="609600"/>
            <a:ext cx="6976865" cy="2819400"/>
            <a:chOff x="815529" y="609600"/>
            <a:chExt cx="6976865" cy="2819400"/>
          </a:xfrm>
        </p:grpSpPr>
        <p:sp>
          <p:nvSpPr>
            <p:cNvPr id="11" name="Hexagon 10"/>
            <p:cNvSpPr/>
            <p:nvPr/>
          </p:nvSpPr>
          <p:spPr>
            <a:xfrm>
              <a:off x="815529" y="2151233"/>
              <a:ext cx="1118125" cy="961002"/>
            </a:xfrm>
            <a:prstGeom prst="hexagon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Single</a:t>
              </a:r>
            </a:p>
            <a:p>
              <a:pPr algn="ctr"/>
              <a:r>
                <a:rPr lang="en-US" sz="1600" dirty="0"/>
                <a:t>Front</a:t>
              </a:r>
            </a:p>
            <a:p>
              <a:pPr algn="ctr"/>
              <a:r>
                <a:rPr lang="en-US" sz="1600" dirty="0"/>
                <a:t>Prop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1929875" y="2606959"/>
              <a:ext cx="457200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374591" y="1447800"/>
              <a:ext cx="3730809" cy="0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6" name="Hexagon 15"/>
            <p:cNvSpPr/>
            <p:nvPr/>
          </p:nvSpPr>
          <p:spPr>
            <a:xfrm>
              <a:off x="6674269" y="609600"/>
              <a:ext cx="1118125" cy="961002"/>
            </a:xfrm>
            <a:prstGeom prst="hexagon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Core</a:t>
              </a:r>
            </a:p>
            <a:p>
              <a:pPr algn="ctr"/>
              <a:r>
                <a:rPr lang="en-US" sz="1600" dirty="0"/>
                <a:t>Nozzle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6400800" y="2743200"/>
              <a:ext cx="838200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239000" y="1570602"/>
              <a:ext cx="0" cy="1181878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3937525" y="1981200"/>
              <a:ext cx="2463275" cy="1447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Core</a:t>
              </a:r>
            </a:p>
          </p:txBody>
        </p:sp>
        <p:sp>
          <p:nvSpPr>
            <p:cNvPr id="20" name="Hexagon 19"/>
            <p:cNvSpPr/>
            <p:nvPr/>
          </p:nvSpPr>
          <p:spPr>
            <a:xfrm>
              <a:off x="2387075" y="2133600"/>
              <a:ext cx="1118125" cy="961002"/>
            </a:xfrm>
            <a:prstGeom prst="hexagon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Core</a:t>
              </a:r>
            </a:p>
            <a:p>
              <a:pPr algn="ctr"/>
              <a:r>
                <a:rPr lang="en-US" sz="1400" dirty="0"/>
                <a:t>Diffuser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402300" y="1447800"/>
              <a:ext cx="0" cy="685800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105400" y="1447800"/>
              <a:ext cx="0" cy="533400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505200" y="2631734"/>
              <a:ext cx="457200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2667000" y="51816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Architecture 9: recreated for </a:t>
            </a:r>
            <a:r>
              <a:rPr lang="en-US" dirty="0" err="1"/>
              <a:t>SEBoK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98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4572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Recreated tables for </a:t>
            </a:r>
            <a:r>
              <a:rPr lang="en-US" dirty="0" err="1"/>
              <a:t>SEBoK</a:t>
            </a:r>
            <a:r>
              <a:rPr lang="en-US" dirty="0"/>
              <a:t>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398437"/>
              </p:ext>
            </p:extLst>
          </p:nvPr>
        </p:nvGraphicFramePr>
        <p:xfrm>
          <a:off x="1531620" y="3284823"/>
          <a:ext cx="6080760" cy="11567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8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Missions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Takeoff gradient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low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low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low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high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high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high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Climb rate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low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low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low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low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low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low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Cruise range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long-range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mid-range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short-range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long-range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mid-range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short-range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Preference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optional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required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required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optional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optional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optional</a:t>
                      </a:r>
                      <a:endParaRPr lang="en-US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857909"/>
              </p:ext>
            </p:extLst>
          </p:nvPr>
        </p:nvGraphicFramePr>
        <p:xfrm>
          <a:off x="1524000" y="1600200"/>
          <a:ext cx="6080760" cy="963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1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3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Aircraft Type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Takeoff Gradient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Climb Rate (Ft. /Min.)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Cruise Range (Nautical Miles)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city-to-city aircraft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1.2 % (low)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1000 (low)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700 (short-range)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regional jet  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1.2 % (low)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1500 (high)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2000 (mid-range)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transatlantic jet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1.2 % (low)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1500 (high)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4000 (long-range)</a:t>
                      </a:r>
                      <a:endParaRPr lang="en-US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99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176</Words>
  <Application>Microsoft Macintosh PowerPoint</Application>
  <PresentationFormat>On-screen Show (4:3)</PresentationFormat>
  <Paragraphs>87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Z</dc:creator>
  <cp:lastModifiedBy>Nicole Hutchison</cp:lastModifiedBy>
  <cp:revision>24</cp:revision>
  <dcterms:created xsi:type="dcterms:W3CDTF">2006-08-16T00:00:00Z</dcterms:created>
  <dcterms:modified xsi:type="dcterms:W3CDTF">2023-05-17T17:19:13Z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73fd474-4f3c-44ed-88fb-5cc4bd2471bf_Enabled">
    <vt:lpwstr>true</vt:lpwstr>
  </property>
  <property fmtid="{D5CDD505-2E9C-101B-9397-08002B2CF9AE}" pid="3" name="MSIP_Label_a73fd474-4f3c-44ed-88fb-5cc4bd2471bf_SetDate">
    <vt:lpwstr>2023-05-17T17:17:20Z</vt:lpwstr>
  </property>
  <property fmtid="{D5CDD505-2E9C-101B-9397-08002B2CF9AE}" pid="4" name="MSIP_Label_a73fd474-4f3c-44ed-88fb-5cc4bd2471bf_Method">
    <vt:lpwstr>Standard</vt:lpwstr>
  </property>
  <property fmtid="{D5CDD505-2E9C-101B-9397-08002B2CF9AE}" pid="5" name="MSIP_Label_a73fd474-4f3c-44ed-88fb-5cc4bd2471bf_Name">
    <vt:lpwstr>defa4170-0d19-0005-0004-bc88714345d2</vt:lpwstr>
  </property>
  <property fmtid="{D5CDD505-2E9C-101B-9397-08002B2CF9AE}" pid="6" name="MSIP_Label_a73fd474-4f3c-44ed-88fb-5cc4bd2471bf_SiteId">
    <vt:lpwstr>8d1a69ec-03b5-4345-ae21-dad112f5fb4f</vt:lpwstr>
  </property>
  <property fmtid="{D5CDD505-2E9C-101B-9397-08002B2CF9AE}" pid="7" name="MSIP_Label_a73fd474-4f3c-44ed-88fb-5cc4bd2471bf_ActionId">
    <vt:lpwstr>b5b8447f-0172-498d-adec-3e3c71b567c8</vt:lpwstr>
  </property>
  <property fmtid="{D5CDD505-2E9C-101B-9397-08002B2CF9AE}" pid="8" name="MSIP_Label_a73fd474-4f3c-44ed-88fb-5cc4bd2471bf_ContentBits">
    <vt:lpwstr>0</vt:lpwstr>
  </property>
</Properties>
</file>